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5" r:id="rId2"/>
  </p:sldMasterIdLst>
  <p:notesMasterIdLst>
    <p:notesMasterId r:id="rId32"/>
  </p:notesMasterIdLst>
  <p:sldIdLst>
    <p:sldId id="398" r:id="rId3"/>
    <p:sldId id="388" r:id="rId4"/>
    <p:sldId id="407" r:id="rId5"/>
    <p:sldId id="409" r:id="rId6"/>
    <p:sldId id="410" r:id="rId7"/>
    <p:sldId id="411" r:id="rId8"/>
    <p:sldId id="412" r:id="rId9"/>
    <p:sldId id="404" r:id="rId10"/>
    <p:sldId id="399" r:id="rId11"/>
    <p:sldId id="400" r:id="rId12"/>
    <p:sldId id="401" r:id="rId13"/>
    <p:sldId id="421" r:id="rId14"/>
    <p:sldId id="402" r:id="rId15"/>
    <p:sldId id="403" r:id="rId16"/>
    <p:sldId id="405" r:id="rId17"/>
    <p:sldId id="406" r:id="rId18"/>
    <p:sldId id="413" r:id="rId19"/>
    <p:sldId id="422" r:id="rId20"/>
    <p:sldId id="423" r:id="rId21"/>
    <p:sldId id="424" r:id="rId22"/>
    <p:sldId id="414" r:id="rId23"/>
    <p:sldId id="415" r:id="rId24"/>
    <p:sldId id="416" r:id="rId25"/>
    <p:sldId id="417" r:id="rId26"/>
    <p:sldId id="418" r:id="rId27"/>
    <p:sldId id="419" r:id="rId28"/>
    <p:sldId id="425" r:id="rId29"/>
    <p:sldId id="420" r:id="rId30"/>
    <p:sldId id="426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53" autoAdjust="0"/>
    <p:restoredTop sz="94660"/>
  </p:normalViewPr>
  <p:slideViewPr>
    <p:cSldViewPr>
      <p:cViewPr varScale="1">
        <p:scale>
          <a:sx n="65" d="100"/>
          <a:sy n="65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61E391-1D63-46DD-A354-F62F4676540F}" type="datetimeFigureOut">
              <a:rPr lang="fa-IR" smtClean="0"/>
              <a:pPr/>
              <a:t>13/02/1444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6E9482-4669-4975-A148-E7D396D059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309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00599" y="5257800"/>
            <a:ext cx="1481929" cy="1371600"/>
          </a:xfrm>
          <a:prstGeom prst="rect">
            <a:avLst/>
          </a:prstGeom>
        </p:spPr>
      </p:pic>
      <p:pic>
        <p:nvPicPr>
          <p:cNvPr id="14" name="Picture 13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4444" b="24445"/>
          <a:stretch>
            <a:fillRect/>
          </a:stretch>
        </p:blipFill>
        <p:spPr>
          <a:xfrm>
            <a:off x="3962400" y="304799"/>
            <a:ext cx="1636162" cy="1428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596C-ACC7-415F-BB98-0B98EE0A7759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4882-9B9C-4CB4-AA77-19A1D6C2FEC0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4444" b="24445"/>
          <a:stretch>
            <a:fillRect/>
          </a:stretch>
        </p:blipFill>
        <p:spPr bwMode="auto">
          <a:xfrm>
            <a:off x="3962400" y="304800"/>
            <a:ext cx="16367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2443D6-60AB-48BB-9D4A-2BB3A649D091}" type="datetime8">
              <a:rPr lang="fa-IR" smtClean="0"/>
              <a:pPr>
                <a:defRPr/>
              </a:pPr>
              <a:t>09 سپتامبر 22</a:t>
            </a:fld>
            <a:endParaRPr lang="fa-I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F6D3-CA4F-4F26-90E8-638A84550378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17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C19D67-1272-4EDC-9E26-21B96748ADC8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E1B3-9084-478B-9FCD-46E8E81F5F5B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690372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B4FFDC-0056-4F94-BB57-4E0BC1E317FD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B8B4-B2BE-4F45-8A49-585BA236D7F8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87627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159E52-9947-4DED-B160-68F7FE0328FA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1BC5-654A-4F96-A661-96919320F1FE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695513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2FB85-7BF6-43D2-BE4D-2DB61CB11A96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34B3-D0E1-48A7-A16C-870A8C22E4AA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14893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74849D-94AD-4F1A-9354-C100CC88048A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30B9-FBBE-4FA4-A2EC-2ED49052CBC9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8174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9383B-2123-4ADC-8DDF-A66B3E4868E1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081C-C862-44AE-956B-790C4077338B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42972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t="11737" b="26376"/>
          <a:stretch>
            <a:fillRect/>
          </a:stretch>
        </p:blipFill>
        <p:spPr>
          <a:xfrm>
            <a:off x="2362200" y="1524000"/>
            <a:ext cx="4998823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54A8-3A9A-4AE0-A5FD-5F5051DC60A7}" type="datetime8">
              <a:rPr lang="fa-IR" smtClean="0"/>
              <a:pPr/>
              <a:t>09 سپتامبر 22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cs typeface="B Yagut" pitchFamily="2" charset="-78"/>
              </a:defRPr>
            </a:lvl1pPr>
            <a:extLst/>
          </a:lstStyle>
          <a:p>
            <a:r>
              <a:rPr lang="fa-IR" dirty="0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4F4FCC-0037-40F4-9FFB-51DEC842C370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4DDC-04F8-4C2F-A956-6EFC82BF001E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618059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B7EAA-2A77-46C5-95EA-63B71AB4289A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5315-3E22-420D-8971-84B79A03D393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349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4D50C-72BD-4BA7-BC71-75D825285432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8380-A6B8-4FBF-88AB-BFD3BCFE8CE8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869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4849-1686-419C-BD31-FD5181B18D2D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548-A4E0-4079-ACC7-28C1F85CD3AA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FFD-9153-4824-BC9F-3E4A8251C233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94F-BCCD-4BBB-84B1-65A0A51EA700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FD62-086D-4684-BA51-7625D4F39708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1CC7BAC-C0D3-4D3D-8FF4-2FC4014F74C1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D22C7B-C51A-419F-9C3C-28B373484841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rcRect t="14444" b="24445"/>
          <a:stretch>
            <a:fillRect/>
          </a:stretch>
        </p:blipFill>
        <p:spPr>
          <a:xfrm>
            <a:off x="2209800" y="1600200"/>
            <a:ext cx="4800406" cy="4191000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7BCCA4-E6FD-446A-8A2A-9C7D1B7A054C}" type="datetime8">
              <a:rPr lang="fa-IR" smtClean="0"/>
              <a:pPr/>
              <a:t>09 سپتامبر 22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B Zar" pitchFamily="2" charset="-78"/>
              </a:defRPr>
            </a:lvl1pPr>
            <a:extLst/>
          </a:lstStyle>
          <a:p>
            <a:fld id="{9AB8445F-1F25-4D3A-AA3F-E9667EDB3D54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16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647" y="5943600"/>
            <a:ext cx="987953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/>
          <a:latin typeface="+mj-lt"/>
          <a:ea typeface="+mj-ea"/>
          <a:cs typeface="B Yagut" pitchFamily="2" charset="-78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3D12AE9-480E-4222-8FC4-4554FB588C46}" type="datetime8">
              <a:rPr lang="fa-IR" smtClean="0"/>
              <a:pPr>
                <a:defRPr/>
              </a:pPr>
              <a:t>09 سپتامبر 22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latin typeface="Lucida Sans Unicode" pitchFamily="34" charset="0"/>
                <a:cs typeface="B Zar" pitchFamily="2" charset="-78"/>
              </a:defRPr>
            </a:lvl1pPr>
          </a:lstStyle>
          <a:p>
            <a:pPr>
              <a:defRPr/>
            </a:pPr>
            <a:fld id="{FAA1B28E-7991-4A95-8991-CC874D53530D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  <p:pic>
        <p:nvPicPr>
          <p:cNvPr id="2061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0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amat.gov.i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esktop\besm_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503929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3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فرایند ارزیابی و ارائه خدمت توسط مددکار اجتماعی یا </a:t>
            </a:r>
            <a:r>
              <a:rPr lang="fa-IR" sz="2400" b="1" dirty="0" err="1">
                <a:cs typeface="B Titr" panose="00000700000000000000" pitchFamily="2" charset="-78"/>
              </a:rPr>
              <a:t>روان‌پرستار</a:t>
            </a:r>
            <a:r>
              <a:rPr lang="fa-IR" sz="2400" b="1" dirty="0">
                <a:cs typeface="B Titr" panose="00000700000000000000" pitchFamily="2" charset="-78"/>
              </a:rPr>
              <a:t> بیمارستان: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ارزیابی سلامت روان توسط مددکار اجتماعی یا </a:t>
            </a:r>
            <a:r>
              <a:rPr lang="fa-IR" sz="2400" b="1" dirty="0" err="1">
                <a:cs typeface="B Nazanin" panose="00000400000000000000" pitchFamily="2" charset="-78"/>
              </a:rPr>
              <a:t>روان‌پرستار</a:t>
            </a:r>
            <a:r>
              <a:rPr lang="fa-IR" sz="2400" b="1" dirty="0">
                <a:cs typeface="B Nazanin" panose="00000400000000000000" pitchFamily="2" charset="-78"/>
              </a:rPr>
              <a:t> از طریق تکمیل </a:t>
            </a:r>
            <a:r>
              <a:rPr lang="fa-IR" sz="2400" b="1" u="sng" dirty="0">
                <a:solidFill>
                  <a:srgbClr val="FF0000"/>
                </a:solidFill>
                <a:cs typeface="B Nazanin" panose="00000400000000000000" pitchFamily="2" charset="-78"/>
              </a:rPr>
              <a:t>پرسشنامه </a:t>
            </a:r>
            <a:r>
              <a:rPr lang="en-US" sz="2400" b="1" u="sng" dirty="0">
                <a:solidFill>
                  <a:srgbClr val="FF0000"/>
                </a:solidFill>
                <a:cs typeface="B Nazanin" panose="00000400000000000000" pitchFamily="2" charset="-78"/>
              </a:rPr>
              <a:t>GHQ </a:t>
            </a:r>
            <a:r>
              <a:rPr lang="fa-IR" sz="2400" b="1" u="sng" dirty="0">
                <a:solidFill>
                  <a:srgbClr val="FF0000"/>
                </a:solidFill>
                <a:cs typeface="B Nazanin" panose="00000400000000000000" pitchFamily="2" charset="-78"/>
              </a:rPr>
              <a:t> 28سوالی </a:t>
            </a:r>
            <a:r>
              <a:rPr lang="fa-IR" sz="2400" b="1" dirty="0">
                <a:cs typeface="B Nazanin" panose="00000400000000000000" pitchFamily="2" charset="-78"/>
              </a:rPr>
              <a:t>انجام می شود.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در صورتیکه نتیجه ارزیابی سلامت روان با استفاده از ابزار غربالگری </a:t>
            </a:r>
            <a:r>
              <a:rPr lang="fa-IR" sz="2400" b="1" dirty="0">
                <a:cs typeface="B Nazanin" panose="00000400000000000000" pitchFamily="2" charset="-78"/>
              </a:rPr>
              <a:t>منفی</a:t>
            </a:r>
            <a:r>
              <a:rPr lang="fa-IR" sz="2400" dirty="0">
                <a:cs typeface="B Nazanin" panose="00000400000000000000" pitchFamily="2" charset="-78"/>
              </a:rPr>
              <a:t> باشد: آموزش خودمراقبتی و ارزیابی دوره ای</a:t>
            </a:r>
          </a:p>
          <a:p>
            <a:pPr algn="just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در صورتیکه نتیجه ارزیابی سلامت روان با استفاده از ابزار غربالگری </a:t>
            </a:r>
            <a:r>
              <a:rPr lang="fa-IR" sz="2400" b="1" dirty="0">
                <a:cs typeface="B Nazanin" panose="00000400000000000000" pitchFamily="2" charset="-78"/>
              </a:rPr>
              <a:t>مثبت</a:t>
            </a:r>
            <a:r>
              <a:rPr lang="fa-IR" sz="2400" dirty="0">
                <a:cs typeface="B Nazanin" panose="00000400000000000000" pitchFamily="2" charset="-78"/>
              </a:rPr>
              <a:t> باشد: </a:t>
            </a:r>
            <a:r>
              <a:rPr lang="fa-IR" sz="2400" b="1" dirty="0">
                <a:cs typeface="B Nazanin" panose="00000400000000000000" pitchFamily="2" charset="-78"/>
              </a:rPr>
              <a:t>ارزیابی توسط پزشک و ارزیابی اورژانسی بودن یا نبودن و شروع درمان دارویی و غیردارویی بر اساس آن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200" dirty="0">
                <a:cs typeface="B Titr" panose="00000700000000000000" pitchFamily="2" charset="-78"/>
              </a:rPr>
            </a:br>
            <a:r>
              <a:rPr lang="ar-SA" sz="3200" dirty="0">
                <a:cs typeface="B Titr" panose="00000700000000000000" pitchFamily="2" charset="-78"/>
              </a:rPr>
              <a:t>دستورالعمل فرایند ارائه خدمات</a:t>
            </a:r>
            <a:br>
              <a:rPr lang="en-US" sz="3200" dirty="0"/>
            </a:b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62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20000"/>
              </a:lnSpc>
              <a:buNone/>
            </a:pPr>
            <a:r>
              <a:rPr lang="fa-IR" sz="2200" dirty="0">
                <a:cs typeface="B Nazanin" panose="00000400000000000000" pitchFamily="2" charset="-78"/>
              </a:rPr>
              <a:t>در مواردی که مشکل سلامت روان اورژانس شناسایی شده و فرد ارجاع شده است، پیگیری فعال توسط مسئول برنامه (کارشناس سلامت روان، مددکار اجتماعی و یا روان‌پرستار) انجام می شود.</a:t>
            </a:r>
            <a:endParaRPr lang="en-US" sz="2200" b="1" dirty="0">
              <a:cs typeface="B Nazanin" panose="00000400000000000000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2200" b="1" dirty="0">
                <a:cs typeface="B Nazanin" panose="00000400000000000000" pitchFamily="2" charset="-78"/>
              </a:rPr>
              <a:t>زمان پیگیری: </a:t>
            </a: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B Nazanin" panose="00000400000000000000" pitchFamily="2" charset="-78"/>
              <a:buChar char="-"/>
            </a:pPr>
            <a:r>
              <a:rPr lang="fa-IR" sz="2200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پیگیری اول:  حداکثر 2 الی 3 روز پس از تاریخ ارجاع انجام می‌شود. </a:t>
            </a:r>
            <a:endParaRPr lang="en-US" sz="2200" dirty="0">
              <a:effectLst/>
              <a:latin typeface="B Nazanin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B Nazanin" panose="00000400000000000000" pitchFamily="2" charset="-78"/>
              <a:buChar char="-"/>
            </a:pPr>
            <a:r>
              <a:rPr lang="fa-IR" sz="2200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پیگیری دوم:  یک هفته پس از اولین پیگیری انجام می شود. </a:t>
            </a:r>
            <a:endParaRPr lang="en-US" sz="2200" dirty="0">
              <a:effectLst/>
              <a:latin typeface="B Nazanin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B Nazanin" panose="00000400000000000000" pitchFamily="2" charset="-78"/>
              <a:buChar char="-"/>
            </a:pPr>
            <a:r>
              <a:rPr lang="fa-IR" sz="2200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پیگیری سوم:  دو هفته پس از پیگیری دوم صورت می گیرد. </a:t>
            </a:r>
            <a:endParaRPr lang="en-US" sz="2200" dirty="0">
              <a:effectLst/>
              <a:latin typeface="B Nazanin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a-IR" sz="2200" b="1" dirty="0">
                <a:cs typeface="B Nazanin" panose="00000400000000000000" pitchFamily="2" charset="-78"/>
              </a:rPr>
              <a:t>قطع پیگیری: </a:t>
            </a: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B Nazanin" panose="00000400000000000000" pitchFamily="2" charset="-78"/>
              <a:buChar char="-"/>
              <a:tabLst>
                <a:tab pos="781050" algn="r"/>
              </a:tabLst>
            </a:pPr>
            <a:r>
              <a:rPr lang="fa-IR" sz="2200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پس از سومین مرحله پیگیری، نیازی به پیگیری مجدد نیست. </a:t>
            </a:r>
            <a:endParaRPr lang="en-US" sz="2200" dirty="0">
              <a:effectLst/>
              <a:latin typeface="B Nazanin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B Nazanin" panose="00000400000000000000" pitchFamily="2" charset="-78"/>
              <a:buChar char="-"/>
              <a:tabLst>
                <a:tab pos="781050" algn="r"/>
              </a:tabLst>
            </a:pPr>
            <a:r>
              <a:rPr lang="fa-IR" sz="2200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صورتیکه افراد به هر دلیلی پس از اولین پیگیری تمایلی به ادامه پیگیری های بعدی ندارند و شخصا بیان می کنند که پیگیری نکنید، پیگیری از همان تاریخ قطع می گردد.</a:t>
            </a:r>
            <a:endParaRPr lang="en-US" sz="2200" dirty="0">
              <a:effectLst/>
              <a:latin typeface="B Nazanin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fa-IR" sz="3200" b="1" dirty="0">
                <a:cs typeface="B Titr" panose="00000700000000000000" pitchFamily="2" charset="-78"/>
              </a:rPr>
              <a:t>پیگیری و ارزیابی دوره‌ای</a:t>
            </a:r>
          </a:p>
        </p:txBody>
      </p:sp>
    </p:spTree>
    <p:extLst>
      <p:ext uri="{BB962C8B-B14F-4D97-AF65-F5344CB8AC3E}">
        <p14:creationId xmlns:p14="http://schemas.microsoft.com/office/powerpoint/2010/main" val="58959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fa-IR" sz="2800" b="1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توضیح</a:t>
            </a:r>
            <a:r>
              <a:rPr lang="fa-IR" sz="2800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: در صورتیکه فرد بعد از این تاریخ یا گذشت چند هفته یا ماه به صورت داوطلبانه مراجعه کرد، کلیه خدمات طی مراحل تعریف شده در فلوچارت برایش ارائه می شود.</a:t>
            </a:r>
            <a:r>
              <a:rPr lang="fa-IR" sz="2800" u="sng" dirty="0">
                <a:effectLst/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800" dirty="0">
              <a:cs typeface="B Nazanin" panose="00000400000000000000" pitchFamily="2" charset="-78"/>
            </a:endParaRPr>
          </a:p>
          <a:p>
            <a:pPr algn="just">
              <a:lnSpc>
                <a:spcPct val="12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b="1" dirty="0">
                <a:cs typeface="B Nazanin" panose="00000400000000000000" pitchFamily="2" charset="-78"/>
              </a:rPr>
              <a:t>فواصل زمانی ارزیابی دوره ای: </a:t>
            </a:r>
          </a:p>
          <a:p>
            <a:pPr marL="109728" indent="0" algn="just">
              <a:lnSpc>
                <a:spcPct val="12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درصورت نتیجه منفی در ارزیابی حضوری، افراد می توانند 3 ماه بعد با مراجعه به مراکزی که به آنها معرفی می شوند مراجعه کنند و مجدد مورد ارزیابی قرار گیرند و در صورت منفی یا مثبت بودن همان مراحل قبلی را طی خواهند کرد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fa-IR" sz="3200" b="1" dirty="0">
                <a:cs typeface="B Titr" panose="00000700000000000000" pitchFamily="2" charset="-78"/>
              </a:rPr>
              <a:t>پیگیری و ارزیابی دوره‌ای</a:t>
            </a:r>
          </a:p>
        </p:txBody>
      </p:sp>
    </p:spTree>
    <p:extLst>
      <p:ext uri="{BB962C8B-B14F-4D97-AF65-F5344CB8AC3E}">
        <p14:creationId xmlns:p14="http://schemas.microsoft.com/office/powerpoint/2010/main" val="238278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 جمع آوری مستندات </a:t>
            </a:r>
            <a:r>
              <a:rPr lang="fa-IR" dirty="0" err="1">
                <a:cs typeface="B Nazanin" panose="00000400000000000000" pitchFamily="2" charset="-78"/>
              </a:rPr>
              <a:t>کارگروه</a:t>
            </a:r>
            <a:r>
              <a:rPr lang="fa-IR" dirty="0">
                <a:cs typeface="B Nazanin" panose="00000400000000000000" pitchFamily="2" charset="-78"/>
              </a:rPr>
              <a:t> اجرایی در دانشگاه علوم پزشکی با مسئولیت مدیر گروه سلامت روانی، اجتماعی و اعتیاد معاونت بهداشت دانشگاه </a:t>
            </a:r>
          </a:p>
          <a:p>
            <a:pPr algn="just">
              <a:lnSpc>
                <a:spcPct val="150000"/>
              </a:lnSpc>
            </a:pPr>
            <a:r>
              <a:rPr lang="fa-IR" dirty="0" err="1">
                <a:cs typeface="B Nazanin" panose="00000400000000000000" pitchFamily="2" charset="-78"/>
              </a:rPr>
              <a:t>شاخص‌های</a:t>
            </a:r>
            <a:r>
              <a:rPr lang="fa-IR" dirty="0">
                <a:cs typeface="B Nazanin" panose="00000400000000000000" pitchFamily="2" charset="-78"/>
              </a:rPr>
              <a:t> مربوط به پایش و ارزشیابی برنامه را با کمک اعضای </a:t>
            </a:r>
            <a:r>
              <a:rPr lang="fa-IR" dirty="0" err="1">
                <a:cs typeface="B Nazanin" panose="00000400000000000000" pitchFamily="2" charset="-78"/>
              </a:rPr>
              <a:t>کارگروه</a:t>
            </a:r>
            <a:r>
              <a:rPr lang="fa-IR" dirty="0">
                <a:cs typeface="B Nazanin" panose="00000400000000000000" pitchFamily="2" charset="-78"/>
              </a:rPr>
              <a:t> اجرایی در دانشگاه ها ثبت و به صورت ماهانه به کمیته راهبری با محوریت دفتر سلامت روانی، اجتماعی و اعتیاد ارسال نمایند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پایش و ارزشیابی برنامه 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036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تعداد/ نام مراکز خدمات جامع سلامت که برنامه را اجرا کرده‌‌</a:t>
            </a:r>
            <a:r>
              <a:rPr lang="fa-IR" dirty="0" err="1">
                <a:cs typeface="B Nazanin" panose="00000400000000000000" pitchFamily="2" charset="-78"/>
              </a:rPr>
              <a:t>اند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  <a:p>
            <a:pPr lvl="0"/>
            <a:r>
              <a:rPr lang="fa-IR" dirty="0">
                <a:cs typeface="B Nazanin" panose="00000400000000000000" pitchFamily="2" charset="-78"/>
              </a:rPr>
              <a:t>تعداد/ نام بیمارستان </a:t>
            </a:r>
            <a:r>
              <a:rPr lang="fa-IR" dirty="0" err="1">
                <a:cs typeface="B Nazanin" panose="00000400000000000000" pitchFamily="2" charset="-78"/>
              </a:rPr>
              <a:t>هایی</a:t>
            </a:r>
            <a:r>
              <a:rPr lang="fa-IR" dirty="0">
                <a:cs typeface="B Nazanin" panose="00000400000000000000" pitchFamily="2" charset="-78"/>
              </a:rPr>
              <a:t> که برنامه را اجرا کرده‌‌</a:t>
            </a:r>
            <a:r>
              <a:rPr lang="fa-IR" dirty="0" err="1">
                <a:cs typeface="B Nazanin" panose="00000400000000000000" pitchFamily="2" charset="-78"/>
              </a:rPr>
              <a:t>اند</a:t>
            </a:r>
            <a:endParaRPr lang="en-US" dirty="0">
              <a:cs typeface="B Nazanin" panose="00000400000000000000" pitchFamily="2" charset="-78"/>
            </a:endParaRPr>
          </a:p>
          <a:p>
            <a:pPr lvl="0"/>
            <a:r>
              <a:rPr lang="fa-IR" dirty="0">
                <a:cs typeface="B Nazanin" panose="00000400000000000000" pitchFamily="2" charset="-78"/>
              </a:rPr>
              <a:t>تعداد/ تاریخ جلسات اجرایی برگزار شده در خصوص اجرایی برنامه</a:t>
            </a:r>
            <a:endParaRPr lang="en-US" dirty="0">
              <a:cs typeface="B Nazanin" panose="00000400000000000000" pitchFamily="2" charset="-78"/>
            </a:endParaRPr>
          </a:p>
          <a:p>
            <a:pPr lvl="0"/>
            <a:r>
              <a:rPr lang="fa-IR" dirty="0">
                <a:cs typeface="B Nazanin" panose="00000400000000000000" pitchFamily="2" charset="-78"/>
              </a:rPr>
              <a:t>تعداد پرسنل </a:t>
            </a:r>
            <a:r>
              <a:rPr lang="fa-IR" dirty="0" err="1">
                <a:cs typeface="B Nazanin" panose="00000400000000000000" pitchFamily="2" charset="-78"/>
              </a:rPr>
              <a:t>اموزش</a:t>
            </a:r>
            <a:r>
              <a:rPr lang="fa-IR" dirty="0">
                <a:cs typeface="B Nazanin" panose="00000400000000000000" pitchFamily="2" charset="-78"/>
              </a:rPr>
              <a:t> دیده برای اجرای برنامه در هر مرکز (بیمارستان/ مرکز خدمات جامع سلامت)</a:t>
            </a:r>
            <a:endParaRPr lang="en-US" dirty="0">
              <a:cs typeface="B Nazanin" panose="00000400000000000000" pitchFamily="2" charset="-78"/>
            </a:endParaRPr>
          </a:p>
          <a:p>
            <a:pPr lvl="0"/>
            <a:r>
              <a:rPr lang="fa-IR" dirty="0">
                <a:cs typeface="B Nazanin" panose="00000400000000000000" pitchFamily="2" charset="-78"/>
              </a:rPr>
              <a:t>تعداد افراد ارزیابی شده بار اول به صورت حضوری در هر مرکز </a:t>
            </a:r>
            <a:endParaRPr lang="en-US" dirty="0">
              <a:cs typeface="B Nazanin" panose="00000400000000000000" pitchFamily="2" charset="-78"/>
            </a:endParaRPr>
          </a:p>
          <a:p>
            <a:pPr lvl="0"/>
            <a:r>
              <a:rPr lang="fa-IR" dirty="0">
                <a:cs typeface="B Nazanin" panose="00000400000000000000" pitchFamily="2" charset="-78"/>
              </a:rPr>
              <a:t>تعداد موارد مثبت از نظر مشکل سلامت روان در ارزیابی حضوری (به تفکیک سن و جنس و شغل)</a:t>
            </a:r>
            <a:endParaRPr lang="en-US" dirty="0">
              <a:cs typeface="B Nazanin" panose="00000400000000000000" pitchFamily="2" charset="-78"/>
            </a:endParaRPr>
          </a:p>
          <a:p>
            <a:pPr lvl="0"/>
            <a:r>
              <a:rPr lang="fa-IR" dirty="0">
                <a:cs typeface="B Nazanin" panose="00000400000000000000" pitchFamily="2" charset="-78"/>
              </a:rPr>
              <a:t>تعداد موارد اورژانسی ارجاع شده در ارزیابی حضوری</a:t>
            </a:r>
            <a:endParaRPr lang="en-US" dirty="0">
              <a:cs typeface="B Nazanin" panose="00000400000000000000" pitchFamily="2" charset="-78"/>
            </a:endParaRPr>
          </a:p>
          <a:p>
            <a:pPr lvl="0"/>
            <a:r>
              <a:rPr lang="fa-IR" dirty="0">
                <a:cs typeface="B Nazanin" panose="00000400000000000000" pitchFamily="2" charset="-78"/>
              </a:rPr>
              <a:t>تعداد موارد پیگیری انجام شده 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شاخص های پایش و ارزشیابی برنامه 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8184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به منظور معرفی برنامه سلامت روان در </a:t>
            </a:r>
            <a:r>
              <a:rPr lang="fa-IR" dirty="0" err="1">
                <a:cs typeface="B Nazanin" panose="00000400000000000000" pitchFamily="2" charset="-78"/>
              </a:rPr>
              <a:t>بیمارستان‌ها</a:t>
            </a:r>
            <a:r>
              <a:rPr lang="fa-IR" dirty="0">
                <a:cs typeface="B Nazanin" panose="00000400000000000000" pitchFamily="2" charset="-78"/>
              </a:rPr>
              <a:t> و مراکز جامع سلامت </a:t>
            </a:r>
            <a:r>
              <a:rPr lang="fa-IR" dirty="0" err="1">
                <a:cs typeface="B Nazanin" panose="00000400000000000000" pitchFamily="2" charset="-78"/>
              </a:rPr>
              <a:t>جلسه‌ای</a:t>
            </a:r>
            <a:r>
              <a:rPr lang="fa-IR" dirty="0">
                <a:cs typeface="B Nazanin" panose="00000400000000000000" pitchFamily="2" charset="-78"/>
              </a:rPr>
              <a:t> با هماهنگی مسئولان و مدیران مرکز برای پرسنل گذاشته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این جلسه </a:t>
            </a:r>
            <a:r>
              <a:rPr lang="fa-IR" dirty="0" err="1">
                <a:cs typeface="B Nazanin" panose="00000400000000000000" pitchFamily="2" charset="-78"/>
              </a:rPr>
              <a:t>می‌تواند</a:t>
            </a:r>
            <a:r>
              <a:rPr lang="fa-IR" dirty="0">
                <a:cs typeface="B Nazanin" panose="00000400000000000000" pitchFamily="2" charset="-78"/>
              </a:rPr>
              <a:t> در مراکز با تعداد کم پرسنل در یک نوبت برگزار شود و در مراکز با تعداد بیشتر پرسنل یا در </a:t>
            </a:r>
            <a:r>
              <a:rPr lang="fa-IR" dirty="0" err="1">
                <a:cs typeface="B Nazanin" panose="00000400000000000000" pitchFamily="2" charset="-78"/>
              </a:rPr>
              <a:t>مواردی</a:t>
            </a:r>
            <a:r>
              <a:rPr lang="fa-IR" dirty="0">
                <a:cs typeface="B Nazanin" panose="00000400000000000000" pitchFamily="2" charset="-78"/>
              </a:rPr>
              <a:t> که امکان حضور همه افراد در یک جلسه نیست در چند نوبت و یا در بخش ‌های مختلف برگزار شود.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فرایند و راهنمای اجرای برنامه در مراکز خدمات جامع سلامت/ بیمارستان ها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9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a-IR" dirty="0">
                <a:cs typeface="B Titr" panose="00000700000000000000" pitchFamily="2" charset="-78"/>
              </a:rPr>
              <a:t>هدف از </a:t>
            </a:r>
            <a:r>
              <a:rPr lang="fa-IR" dirty="0" err="1">
                <a:cs typeface="B Titr" panose="00000700000000000000" pitchFamily="2" charset="-78"/>
              </a:rPr>
              <a:t>راه‌اندازی</a:t>
            </a:r>
            <a:r>
              <a:rPr lang="fa-IR" dirty="0">
                <a:cs typeface="B Titr" panose="00000700000000000000" pitchFamily="2" charset="-78"/>
              </a:rPr>
              <a:t> این سامانه:</a:t>
            </a:r>
          </a:p>
          <a:p>
            <a:pPr algn="just"/>
            <a:r>
              <a:rPr lang="fa-IR" dirty="0" err="1">
                <a:cs typeface="B Nazanin" panose="00000400000000000000" pitchFamily="2" charset="-78"/>
              </a:rPr>
              <a:t>توانمندسازی</a:t>
            </a:r>
            <a:r>
              <a:rPr lang="fa-IR" dirty="0">
                <a:cs typeface="B Nazanin" panose="00000400000000000000" pitchFamily="2" charset="-78"/>
              </a:rPr>
              <a:t> افراد برای </a:t>
            </a:r>
            <a:r>
              <a:rPr lang="fa-IR" dirty="0" err="1">
                <a:cs typeface="B Nazanin" panose="00000400000000000000" pitchFamily="2" charset="-78"/>
              </a:rPr>
              <a:t>خودارزیابی</a:t>
            </a:r>
            <a:r>
              <a:rPr lang="fa-IR" dirty="0">
                <a:cs typeface="B Nazanin" panose="00000400000000000000" pitchFamily="2" charset="-78"/>
              </a:rPr>
              <a:t> در حوزه سلامت روان </a:t>
            </a:r>
          </a:p>
          <a:p>
            <a:pPr algn="just"/>
            <a:r>
              <a:rPr lang="fa-IR" dirty="0">
                <a:cs typeface="B Nazanin" panose="00000400000000000000" pitchFamily="2" charset="-78"/>
              </a:rPr>
              <a:t>راهنمایی آنان برای یادگیری شیوه های </a:t>
            </a:r>
            <a:r>
              <a:rPr lang="fa-IR" dirty="0" err="1">
                <a:cs typeface="B Nazanin" panose="00000400000000000000" pitchFamily="2" charset="-78"/>
              </a:rPr>
              <a:t>خودمراقبتی</a:t>
            </a:r>
            <a:r>
              <a:rPr lang="fa-IR" dirty="0">
                <a:cs typeface="B Nazanin" panose="00000400000000000000" pitchFamily="2" charset="-78"/>
              </a:rPr>
              <a:t> در جهت حفظ و ارتقاء سلامت روان می باشد.</a:t>
            </a:r>
          </a:p>
          <a:p>
            <a:pPr algn="just"/>
            <a:r>
              <a:rPr lang="fa-IR" dirty="0">
                <a:cs typeface="B Nazanin" panose="00000400000000000000" pitchFamily="2" charset="-78"/>
              </a:rPr>
              <a:t> ایجاد دسترسی بیشتر به خدمات پایه سلامت روان از اهداف دیگر این سامانه است.</a:t>
            </a:r>
            <a:endParaRPr lang="en-US" dirty="0">
              <a:cs typeface="B Nazanin" panose="00000400000000000000" pitchFamily="2" charset="-78"/>
            </a:endParaRPr>
          </a:p>
          <a:p>
            <a:pPr marL="109728" indent="0" algn="just">
              <a:buNone/>
            </a:pPr>
            <a:r>
              <a:rPr lang="fa-IR" dirty="0">
                <a:cs typeface="B Nazanin" panose="00000400000000000000" pitchFamily="2" charset="-78"/>
              </a:rPr>
              <a:t>برای ورود به این سامانه کافی است به نشانی </a:t>
            </a:r>
            <a:r>
              <a:rPr lang="en-US" b="1" u="sng" dirty="0">
                <a:cs typeface="B Nazanin" panose="00000400000000000000" pitchFamily="2" charset="-78"/>
                <a:hlinkClick r:id="rId2"/>
              </a:rPr>
              <a:t>www.salamat.gov.ir</a:t>
            </a:r>
            <a:r>
              <a:rPr lang="fa-IR" dirty="0">
                <a:cs typeface="B Nazanin" panose="00000400000000000000" pitchFamily="2" charset="-78"/>
              </a:rPr>
              <a:t> وارد شده و در قسمت پایین صفحه بر روی "</a:t>
            </a:r>
            <a:r>
              <a:rPr lang="fa-IR" dirty="0" err="1">
                <a:cs typeface="B Nazanin" panose="00000400000000000000" pitchFamily="2" charset="-78"/>
              </a:rPr>
              <a:t>خودارزیابی</a:t>
            </a:r>
            <a:r>
              <a:rPr lang="fa-IR" dirty="0">
                <a:cs typeface="B Nazanin" panose="00000400000000000000" pitchFamily="2" charset="-78"/>
              </a:rPr>
              <a:t> روانشناختی" کلیک نمایید.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 err="1">
                <a:cs typeface="B Titr" panose="00000700000000000000" pitchFamily="2" charset="-78"/>
              </a:rPr>
              <a:t>خودارزیابی</a:t>
            </a:r>
            <a:r>
              <a:rPr lang="fa-IR" sz="3600" dirty="0">
                <a:cs typeface="B Titr" panose="00000700000000000000" pitchFamily="2" charset="-78"/>
              </a:rPr>
              <a:t> از طریق سامانه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4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این بخش شامل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یک پرسشنامه کوتاه با دو بخش می باشد:</a:t>
            </a:r>
            <a:endParaRPr lang="en-US" dirty="0"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b="1" dirty="0"/>
              <a:t>بخش الف:</a:t>
            </a:r>
            <a:r>
              <a:rPr lang="fa-IR" dirty="0"/>
              <a:t> تحت عنوان "ارزیابی مشکلات روانشناختی" شامل ده سوال </a:t>
            </a:r>
            <a:r>
              <a:rPr lang="fa-IR" dirty="0" err="1"/>
              <a:t>چندگزینه‌ای</a:t>
            </a:r>
            <a:r>
              <a:rPr lang="fa-IR" dirty="0"/>
              <a:t> در مورد حالت </a:t>
            </a:r>
            <a:r>
              <a:rPr lang="fa-IR" dirty="0" err="1"/>
              <a:t>هایی</a:t>
            </a:r>
            <a:r>
              <a:rPr lang="fa-IR" dirty="0"/>
              <a:t> است که در طول ۳۰ روز گذشته تجربه کرده </a:t>
            </a:r>
            <a:r>
              <a:rPr lang="fa-IR" dirty="0" err="1"/>
              <a:t>اید</a:t>
            </a:r>
            <a:r>
              <a:rPr lang="fa-I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fa-IR" b="1" dirty="0"/>
              <a:t>بخش ب</a:t>
            </a:r>
            <a:r>
              <a:rPr lang="fa-IR" dirty="0"/>
              <a:t> :تحت عنوان "ارزیابی افکار خودکشی" شامل چهار سوال دو </a:t>
            </a:r>
            <a:r>
              <a:rPr lang="fa-IR" dirty="0" err="1"/>
              <a:t>گزینه‌ای</a:t>
            </a:r>
            <a:r>
              <a:rPr lang="fa-IR" dirty="0"/>
              <a:t> در مورد افکار مرگ و خودکشی است.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معرفی بخش ‌های سامانه سلامت روان وزارت بهداشت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1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F7F32-DC4F-034D-5602-453109409B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7687" y="1166018"/>
            <a:ext cx="8048625" cy="4525963"/>
          </a:xfrm>
        </p:spPr>
      </p:pic>
    </p:spTree>
    <p:extLst>
      <p:ext uri="{BB962C8B-B14F-4D97-AF65-F5344CB8AC3E}">
        <p14:creationId xmlns:p14="http://schemas.microsoft.com/office/powerpoint/2010/main" val="88999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61291-2001-37B8-ADEE-EFF3D54989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3568" y="1052736"/>
            <a:ext cx="8048625" cy="4525963"/>
          </a:xfrm>
        </p:spPr>
      </p:pic>
    </p:spTree>
    <p:extLst>
      <p:ext uri="{BB962C8B-B14F-4D97-AF65-F5344CB8AC3E}">
        <p14:creationId xmlns:p14="http://schemas.microsoft.com/office/powerpoint/2010/main" val="277129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46" y="2066076"/>
            <a:ext cx="8280920" cy="11299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جلسه ایجاد ظرفیت و هماهنگی جهت اجرای برنامه ارتقاء سلامت روانی و اجتماعی کادر بهداشت و درمان در شرایط </a:t>
            </a:r>
            <a:r>
              <a:rPr lang="ar-SA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کووید -19  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 descr="Image result for ‫آرم وزارت بهداشت‬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7007"/>
            <a:ext cx="1469032" cy="1109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48" y="404664"/>
            <a:ext cx="1446767" cy="1383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79275A-2150-59E7-4B2D-9418B74CBA10}"/>
              </a:ext>
            </a:extLst>
          </p:cNvPr>
          <p:cNvSpPr txBox="1"/>
          <p:nvPr/>
        </p:nvSpPr>
        <p:spPr>
          <a:xfrm>
            <a:off x="485546" y="3353509"/>
            <a:ext cx="8172908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37490" algn="ctr" rtl="1">
              <a:spcBef>
                <a:spcPts val="0"/>
              </a:spcBef>
              <a:spcAft>
                <a:spcPts val="800"/>
              </a:spcAft>
            </a:pPr>
            <a:r>
              <a:rPr lang="ar-SA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دفتر سلامت روانی، اجتماعی و اعتیاد معاونت بهداشت</a:t>
            </a:r>
            <a:endParaRPr lang="fa-IR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237490" algn="ctr" rtl="1">
              <a:spcBef>
                <a:spcPts val="0"/>
              </a:spcBef>
              <a:spcAft>
                <a:spcPts val="800"/>
              </a:spcAft>
            </a:pPr>
            <a:r>
              <a:rPr lang="ar-SA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مدیریت بیمارستانی و تعالی خدمات بالینی </a:t>
            </a:r>
            <a:r>
              <a:rPr lang="fa-I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ar-SA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اداره مددکاری اجتماعی</a:t>
            </a:r>
            <a:r>
              <a:rPr lang="fa-I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معاونت درمان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237490"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دفتر ارتقا</a:t>
            </a:r>
            <a:r>
              <a:rPr lang="fa-I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ء سلامت و خدمات پرستاری معاونت پرستاری</a:t>
            </a:r>
          </a:p>
          <a:p>
            <a:pPr marL="0" marR="0" indent="237490" algn="ctr" rtl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237490" algn="ctr" rtl="1">
              <a:spcBef>
                <a:spcPts val="0"/>
              </a:spcBef>
              <a:spcAft>
                <a:spcPts val="0"/>
              </a:spcAft>
            </a:pPr>
            <a:r>
              <a:rPr lang="fa-I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شهریور 1401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8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F747C-781B-C0E5-0DEA-57AEA578E3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7687" y="1052736"/>
            <a:ext cx="8048625" cy="4525962"/>
          </a:xfrm>
        </p:spPr>
      </p:pic>
    </p:spTree>
    <p:extLst>
      <p:ext uri="{BB962C8B-B14F-4D97-AF65-F5344CB8AC3E}">
        <p14:creationId xmlns:p14="http://schemas.microsoft.com/office/powerpoint/2010/main" val="31518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b="1" dirty="0">
                <a:cs typeface="B Titr" panose="00000700000000000000" pitchFamily="2" charset="-78"/>
              </a:rPr>
              <a:t>نتیجه آزمون نشان می دهد شما افسردگی یا اضطراب را تجربه نمی کنید، ولی به خاطر داشته باشید که این آزمون یک آزمون تشخیصی نیست و اگر احساس خود شما غمگینی، عصبی بودن یا اضطراب دارید بهتر است که برای تشخیص دقیق‌تر با یک روانپزشک یا پزشک صحبت کنید. </a:t>
            </a:r>
            <a:endParaRPr lang="en-US" b="1" dirty="0"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درمورد خودمراقبتی در سلامت روان در اینجا بیشتر بخوانید. (لینک). همچ</a:t>
            </a:r>
            <a:r>
              <a:rPr lang="fa-IR" b="1" i="0" dirty="0">
                <a:effectLst/>
                <a:latin typeface="IRANSansFaNum"/>
                <a:cs typeface="B Nazanin" panose="00000400000000000000" pitchFamily="2" charset="-78"/>
              </a:rPr>
              <a:t>نین اگر از اعضای کادر درمان هستید، می توانید برای مطالعه در مورد فرسودگی شغلی، در اینجا بیشتر بخوانید. (لینک) 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مشاهده نتایج: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کادر سبز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4241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نتیجه آزمون احتمال افسردگی یا اضطراب در حد کم را در شما نشان می دهد، ولی به خاطر داشته باشید که این آزمون یک آزمون تشخیصی نیست و اگر احساس غمگینی، عصبی بودن یا اضطراب دارید بهتر است که برای تشخیص دقیق ‌تر با یک روانپزشک یا پزشک خود صحبت کنید.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درمورد </a:t>
            </a:r>
            <a:r>
              <a:rPr lang="fa-I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خودمراقبتی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در سلامت روان در اینجا بیشتر بخوانید. (لینک) همچنین اگر از اعضای کادر بهداشت یا درمان هستید، می توانید برای مطالعه در مورد فرسودگی شغلی، در اینجا بیشتر بخوانید. (لینک)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مشاهده نتایج:کادر زرد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7477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just"/>
            <a:r>
              <a:rPr lang="fa-IR" dirty="0">
                <a:cs typeface="B Titr" panose="00000700000000000000" pitchFamily="2" charset="-78"/>
              </a:rPr>
              <a:t>نتیجه آزمون احتمال افسردگی یا اضطراب در حد متوسط را در شما نشان می دهد.  توصیه می کنیم که برای ارزیابی دقیق‌ تر و دریافت درمان با یک روانپزشک، روانشناس یا پزشک خود صحبت کنید. افسردگی و اضطراب مشکلات شایع سلامت روان هستند ولی خوشبختانه درمان‌های موثری برای این شرایط وجود دارد. هر چقدر زودتر درمان کنید نتیجه بهتر خواهد بود. </a:t>
            </a:r>
          </a:p>
          <a:p>
            <a:pPr algn="just"/>
            <a:r>
              <a:rPr lang="fa-IR" dirty="0">
                <a:cs typeface="B Nazanin" panose="00000400000000000000" pitchFamily="2" charset="-78"/>
              </a:rPr>
              <a:t>درمورد خودمراقبتی در سلامت روان و افسردگی و اضطراب، در اینجا بیشتر بخوانید. (لینک) همچنین اگر از اعضای کادر بهداشت یا درمان هستید، می توانید برای مطالعه در مورد فرسودگی شغلی، در اینجا بیشتر بخوانید. (لینک)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مشاهده نتایج: کادر نارنجی 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08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just"/>
            <a:r>
              <a:rPr lang="fa-IR" dirty="0">
                <a:cs typeface="B Titr" panose="00000700000000000000" pitchFamily="2" charset="-78"/>
              </a:rPr>
              <a:t>نتیجه آزمون نشان می دهد شما با احتمال زیادی شما افسردگی یا اضطراب را تجربه می کنید. قویا توصیه می کنیم که برای ارزیابی دقیق ‌تر و دریافت درمان هر چه سریع تر با یک روانپزشک، روانشناس یا پزشک خود صحبت کنید. افسردگی و اضطراب مشکلات شایع سلامت روان هستند ولی خوشبختانه درمان‌های موثری برای این شرایط وجود دارد. هر چقدر زودتر درمان کنید نتیجه بهتر خواهد بود. </a:t>
            </a:r>
            <a:endParaRPr lang="en-US" dirty="0">
              <a:cs typeface="B Titr" panose="00000700000000000000" pitchFamily="2" charset="-78"/>
            </a:endParaRPr>
          </a:p>
          <a:p>
            <a:pPr algn="just"/>
            <a:r>
              <a:rPr lang="fa-IR" dirty="0"/>
              <a:t>درمورد </a:t>
            </a:r>
            <a:r>
              <a:rPr lang="fa-IR" dirty="0" err="1"/>
              <a:t>خودمراقبتی</a:t>
            </a:r>
            <a:r>
              <a:rPr lang="fa-IR" dirty="0"/>
              <a:t> در سلامت روان و افسردگی و اضطراب در اینجا بیشتر بخوانید. (لینک). </a:t>
            </a:r>
            <a:r>
              <a:rPr lang="fa-IR" dirty="0">
                <a:cs typeface="B Nazanin" panose="00000400000000000000" pitchFamily="2" charset="-78"/>
              </a:rPr>
              <a:t>همچنین اگر از اعضای کادر بهداشت یا درمان هستید، می توانید برای مطالعه در مورد فرسودگی شغلی، در اینجا بیشتر بخوانید. (لینک)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مشاهده نتایج: کادر قرمز 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6306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افکار خودکشی ممکن است برای هر کسی در شرایط سخت و مواقعی که ممکن است احساس افسردگی یا اضطراب شدید دارد پیش بیاید. قویا توصیه می کنیم که برای ارزیابی دقیق تر و دریافت درمان هر چه سریعتر با یک روانپزشک، روانشناس یا پزشک صحبت کنید. همچنین می‌‌توانید با یکی از </a:t>
            </a:r>
            <a:r>
              <a:rPr lang="fa-IR" b="1" dirty="0">
                <a:cs typeface="B Titr" panose="00000700000000000000" pitchFamily="2" charset="-78"/>
              </a:rPr>
              <a:t>خط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تلفن ‌های بحران</a:t>
            </a:r>
            <a:r>
              <a:rPr lang="fa-IR" dirty="0">
                <a:cs typeface="B Titr" panose="00000700000000000000" pitchFamily="2" charset="-78"/>
              </a:rPr>
              <a:t>  مانند 123، 115، و 4030،  تماس بگیرید، یا به نزدیک ‌ترین اورژانس بیمارستانی مراجعه‌ کنید. </a:t>
            </a:r>
          </a:p>
          <a:p>
            <a:pPr algn="just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درمورد خودمراقبتی در سلامت روان ، افسردگی، اضطراب و پیشگیری از خودکشی در اینجا بیشتر بخوانید. (لینک)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در صورت وجود افکار خودکشی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83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a-IR" dirty="0"/>
          </a:p>
          <a:p>
            <a:r>
              <a:rPr lang="fa-IR" sz="2900" dirty="0">
                <a:cs typeface="B Nazanin" panose="00000400000000000000" pitchFamily="2" charset="-78"/>
              </a:rPr>
              <a:t>سبک زندگی سالم</a:t>
            </a:r>
          </a:p>
          <a:p>
            <a:r>
              <a:rPr lang="fa-IR" sz="2900" dirty="0">
                <a:cs typeface="B Nazanin" panose="00000400000000000000" pitchFamily="2" charset="-78"/>
              </a:rPr>
              <a:t>مدیریت نگرانی و مقابله با استرس</a:t>
            </a:r>
          </a:p>
          <a:p>
            <a:r>
              <a:rPr lang="fa-IR" sz="2900" dirty="0">
                <a:cs typeface="B Nazanin" panose="00000400000000000000" pitchFamily="2" charset="-78"/>
              </a:rPr>
              <a:t> مقابله با غمگینی</a:t>
            </a:r>
          </a:p>
          <a:p>
            <a:r>
              <a:rPr lang="fa-IR" sz="2900" dirty="0">
                <a:cs typeface="B Nazanin" panose="00000400000000000000" pitchFamily="2" charset="-78"/>
              </a:rPr>
              <a:t>مدیریت خشم</a:t>
            </a:r>
          </a:p>
          <a:p>
            <a:r>
              <a:rPr lang="fa-IR" sz="2900" dirty="0">
                <a:cs typeface="B Nazanin" panose="00000400000000000000" pitchFamily="2" charset="-78"/>
              </a:rPr>
              <a:t>افسردگی</a:t>
            </a:r>
          </a:p>
          <a:p>
            <a:r>
              <a:rPr lang="fa-IR" sz="2900" dirty="0">
                <a:cs typeface="B Nazanin" panose="00000400000000000000" pitchFamily="2" charset="-78"/>
              </a:rPr>
              <a:t>درمان افسردگی</a:t>
            </a:r>
          </a:p>
          <a:p>
            <a:r>
              <a:rPr lang="fa-IR" sz="2900" dirty="0">
                <a:cs typeface="B Nazanin" panose="00000400000000000000" pitchFamily="2" charset="-78"/>
              </a:rPr>
              <a:t> پیشگیری از خودکشی </a:t>
            </a:r>
          </a:p>
          <a:p>
            <a:r>
              <a:rPr lang="fa-IR" sz="2900" dirty="0">
                <a:cs typeface="B Nazanin" panose="00000400000000000000" pitchFamily="2" charset="-78"/>
              </a:rPr>
              <a:t>مدیریت اضطراب کودکان در مورد کرونا</a:t>
            </a:r>
          </a:p>
          <a:p>
            <a:r>
              <a:rPr lang="fa-IR" sz="2900" dirty="0">
                <a:cs typeface="B Nazanin" panose="00000400000000000000" pitchFamily="2" charset="-78"/>
              </a:rPr>
              <a:t>پیشگیری از تعارضات زناشویی</a:t>
            </a:r>
          </a:p>
          <a:p>
            <a:r>
              <a:rPr lang="fa-IR" sz="2900" dirty="0">
                <a:cs typeface="B Nazanin" panose="00000400000000000000" pitchFamily="2" charset="-78"/>
              </a:rPr>
              <a:t>حفظ سلامت روان در خانواده افراد مبتلا به کرونا </a:t>
            </a:r>
          </a:p>
          <a:p>
            <a:r>
              <a:rPr lang="fa-IR" sz="2900" dirty="0">
                <a:cs typeface="B Nazanin" panose="00000400000000000000" pitchFamily="2" charset="-78"/>
              </a:rPr>
              <a:t> فرسودگی شغلی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محتوای آموزشی </a:t>
            </a:r>
            <a:r>
              <a:rPr lang="fa-IR" sz="3200" dirty="0" err="1">
                <a:cs typeface="B Titr" panose="00000700000000000000" pitchFamily="2" charset="-78"/>
              </a:rPr>
              <a:t>خودمراقبتی</a:t>
            </a:r>
            <a:r>
              <a:rPr lang="fa-IR" sz="3200" dirty="0">
                <a:cs typeface="B Titr" panose="00000700000000000000" pitchFamily="2" charset="-78"/>
              </a:rPr>
              <a:t> برای حفظ و ارتقاء سلامت روان در سامانه خود ارزیابی 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428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A4465-20AC-5D51-A5F9-704E946C92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7687" y="548680"/>
            <a:ext cx="8048625" cy="4525962"/>
          </a:xfrm>
        </p:spPr>
      </p:pic>
    </p:spTree>
    <p:extLst>
      <p:ext uri="{BB962C8B-B14F-4D97-AF65-F5344CB8AC3E}">
        <p14:creationId xmlns:p14="http://schemas.microsoft.com/office/powerpoint/2010/main" val="3208185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dirty="0"/>
              <a:t> </a:t>
            </a:r>
            <a:r>
              <a:rPr lang="fa-IR" dirty="0">
                <a:cs typeface="B Nazanin" panose="00000400000000000000" pitchFamily="2" charset="-78"/>
              </a:rPr>
              <a:t>شما </a:t>
            </a:r>
            <a:r>
              <a:rPr lang="fa-IR" dirty="0" err="1">
                <a:cs typeface="B Nazanin" panose="00000400000000000000" pitchFamily="2" charset="-78"/>
              </a:rPr>
              <a:t>می‌توانید</a:t>
            </a:r>
            <a:r>
              <a:rPr lang="fa-IR" dirty="0">
                <a:cs typeface="B Nazanin" panose="00000400000000000000" pitchFamily="2" charset="-78"/>
              </a:rPr>
              <a:t> با انتخاب استان و شهرستان محل سکونت خود، فهرست و نشانی مراکز خدمات جامع سلامت در دسترس و نزدیک منطقه سکونت خود را مشاهده نمایید تا در صورت نیاز و برای پیگیری مشکلات روانشناختی خود به این مراکز مراجعه و از خدمات رایگان ویزیت پزشک و کارشناس سلامت روان بهره </a:t>
            </a:r>
            <a:r>
              <a:rPr lang="fa-IR" dirty="0" err="1">
                <a:cs typeface="B Nazanin" panose="00000400000000000000" pitchFamily="2" charset="-78"/>
              </a:rPr>
              <a:t>مند</a:t>
            </a:r>
            <a:r>
              <a:rPr lang="fa-IR" dirty="0">
                <a:cs typeface="B Nazanin" panose="00000400000000000000" pitchFamily="2" charset="-78"/>
              </a:rPr>
              <a:t> شوید.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فهرست مراکز ارائه دهنده خدمات سلامت روان 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1287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B512B-EDC8-AFAF-AAD7-BF4722D5B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7687" y="836712"/>
            <a:ext cx="8048625" cy="4525962"/>
          </a:xfrm>
        </p:spPr>
      </p:pic>
    </p:spTree>
    <p:extLst>
      <p:ext uri="{BB962C8B-B14F-4D97-AF65-F5344CB8AC3E}">
        <p14:creationId xmlns:p14="http://schemas.microsoft.com/office/powerpoint/2010/main" val="19221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/>
              <a:t>کاهش آسیب های ناشی از استرس شغلی و مشکلات سلامت روان در کادر بهداشت و درمان از طریق </a:t>
            </a:r>
            <a:r>
              <a:rPr lang="ar-SA" dirty="0"/>
              <a:t>ارزیابی، آموزش مهارت‌ها، و</a:t>
            </a:r>
            <a:r>
              <a:rPr lang="fa-IR" dirty="0"/>
              <a:t>ارائه خدمات و مداخلات</a:t>
            </a:r>
            <a:r>
              <a:rPr lang="ar-SA" dirty="0"/>
              <a:t> درما</a:t>
            </a:r>
            <a:r>
              <a:rPr lang="fa-IR" dirty="0"/>
              <a:t>نی مناسب </a:t>
            </a:r>
            <a:r>
              <a:rPr lang="ar-SA" dirty="0"/>
              <a:t> </a:t>
            </a:r>
            <a:r>
              <a:rPr lang="fa-IR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fa-IR" dirty="0"/>
              <a:t>شناسایی مشکلات احتمالی سلامت روان در پرسنل مانند افسردگی یا اضطراب با روش </a:t>
            </a:r>
            <a:r>
              <a:rPr lang="fa-IR" dirty="0" err="1"/>
              <a:t>خودارزیابی</a:t>
            </a:r>
            <a:r>
              <a:rPr lang="fa-IR" dirty="0"/>
              <a:t> از طریق سامانه وزارت بهداشت یا ارزیابی حضوری </a:t>
            </a:r>
          </a:p>
          <a:p>
            <a:pPr marL="109728" indent="0">
              <a:lnSpc>
                <a:spcPct val="150000"/>
              </a:lnSpc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اهداف برنامه 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754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fa-IR" sz="2000" b="1" dirty="0">
                <a:cs typeface="B Titr" panose="00000700000000000000" pitchFamily="2" charset="-78"/>
              </a:rPr>
              <a:t>کمیته راهبری در ستاد وزارت بهداشت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/>
              <a:t>:</a:t>
            </a:r>
          </a:p>
          <a:p>
            <a:r>
              <a:rPr lang="fa-IR" dirty="0">
                <a:cs typeface="B Nazanin" panose="00000400000000000000" pitchFamily="2" charset="-78"/>
              </a:rPr>
              <a:t>نماینده دفتر سلامت روانی، اجتماعی و اعتیاد حوزه معاونت بهداشت</a:t>
            </a:r>
          </a:p>
          <a:p>
            <a:r>
              <a:rPr lang="fa-IR" dirty="0">
                <a:cs typeface="B Nazanin" panose="00000400000000000000" pitchFamily="2" charset="-78"/>
              </a:rPr>
              <a:t>نمایندگان مرکز مدیریت بیمارستانی و تعالی خدمات بالینی و اداره مددکاری اجتماعی معاونت درمان </a:t>
            </a:r>
          </a:p>
          <a:p>
            <a:r>
              <a:rPr lang="fa-IR" dirty="0">
                <a:cs typeface="B Nazanin" panose="00000400000000000000" pitchFamily="2" charset="-78"/>
              </a:rPr>
              <a:t>نماینده دفتر ارتقاء سلامت و خدمات پرستاری معاونت پرستاری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000" dirty="0">
                <a:cs typeface="B Titr" panose="00000700000000000000" pitchFamily="2" charset="-78"/>
              </a:rPr>
              <a:t>وظایف کمیته راهبردی:</a:t>
            </a:r>
          </a:p>
          <a:p>
            <a:r>
              <a:rPr lang="fa-IR" dirty="0"/>
              <a:t> </a:t>
            </a:r>
            <a:r>
              <a:rPr lang="fa-IR" dirty="0">
                <a:cs typeface="B Nazanin" panose="00000400000000000000" pitchFamily="2" charset="-78"/>
              </a:rPr>
              <a:t>سیاست گذاری اجرایی </a:t>
            </a:r>
          </a:p>
          <a:p>
            <a:r>
              <a:rPr lang="fa-IR" dirty="0">
                <a:cs typeface="B Nazanin" panose="00000400000000000000" pitchFamily="2" charset="-78"/>
              </a:rPr>
              <a:t> تدوین دستورالعمل </a:t>
            </a:r>
          </a:p>
          <a:p>
            <a:r>
              <a:rPr lang="fa-IR" dirty="0">
                <a:cs typeface="B Nazanin" panose="00000400000000000000" pitchFamily="2" charset="-78"/>
              </a:rPr>
              <a:t> ابلاغ به دانشگاه های علوم پزشکی مجری</a:t>
            </a:r>
          </a:p>
          <a:p>
            <a:r>
              <a:rPr lang="fa-IR" dirty="0">
                <a:cs typeface="B Nazanin" panose="00000400000000000000" pitchFamily="2" charset="-78"/>
              </a:rPr>
              <a:t> آموزش بدنه اجرایی برنامه و نیروهای ارائه دهنده خدمت در دانشگاه</a:t>
            </a:r>
          </a:p>
          <a:p>
            <a:r>
              <a:rPr lang="fa-IR" dirty="0">
                <a:cs typeface="B Nazanin" panose="00000400000000000000" pitchFamily="2" charset="-78"/>
              </a:rPr>
              <a:t>پایش و ارزشیابی نهایی برنامه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ساختار اجرایی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7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fa-IR" sz="2100" b="1" dirty="0" err="1">
                <a:cs typeface="B Titr" panose="00000700000000000000" pitchFamily="2" charset="-78"/>
              </a:rPr>
              <a:t>کارگروه</a:t>
            </a:r>
            <a:r>
              <a:rPr lang="fa-IR" sz="2100" b="1" dirty="0">
                <a:cs typeface="B Titr" panose="00000700000000000000" pitchFamily="2" charset="-78"/>
              </a:rPr>
              <a:t> اجرایی برنامه در دانشگاه علوم پزشکی :</a:t>
            </a:r>
          </a:p>
          <a:p>
            <a:r>
              <a:rPr lang="fa-IR" sz="2400" dirty="0">
                <a:cs typeface="B Nazanin" panose="00000400000000000000" pitchFamily="2" charset="-78"/>
              </a:rPr>
              <a:t>مدیر گروه سلامت روانی، اجتماعی و اعتیاد معاونت بهداشت</a:t>
            </a:r>
          </a:p>
          <a:p>
            <a:r>
              <a:rPr lang="fa-IR" sz="2400" dirty="0">
                <a:cs typeface="B Nazanin" panose="00000400000000000000" pitchFamily="2" charset="-78"/>
              </a:rPr>
              <a:t>مدیر پرستاری دانشگاه</a:t>
            </a:r>
          </a:p>
          <a:p>
            <a:r>
              <a:rPr lang="fa-IR" sz="2400" dirty="0">
                <a:cs typeface="B Nazanin" panose="00000400000000000000" pitchFamily="2" charset="-78"/>
              </a:rPr>
              <a:t>مدیران دفتر مدیریت بیمارستانی و تعالی خدمات بالینی  و اداره مددکاری</a:t>
            </a:r>
          </a:p>
          <a:p>
            <a:pPr marL="109728" indent="0">
              <a:buNone/>
            </a:pPr>
            <a:r>
              <a:rPr lang="fa-IR" sz="2100" b="1" dirty="0">
                <a:cs typeface="B Titr" panose="00000700000000000000" pitchFamily="2" charset="-78"/>
              </a:rPr>
              <a:t>وظایف </a:t>
            </a:r>
            <a:r>
              <a:rPr lang="fa-IR" sz="2100" b="1" dirty="0" err="1">
                <a:cs typeface="B Titr" panose="00000700000000000000" pitchFamily="2" charset="-78"/>
              </a:rPr>
              <a:t>کارگروه</a:t>
            </a:r>
            <a:r>
              <a:rPr lang="fa-IR" dirty="0">
                <a:cs typeface="B Nazanin" panose="00000400000000000000" pitchFamily="2" charset="-78"/>
              </a:rPr>
              <a:t>:</a:t>
            </a:r>
          </a:p>
          <a:p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هماهنگی ‌های مربوط به ابلاغ برنامه به شبکه های بهداشت و درمان شهرستان </a:t>
            </a:r>
          </a:p>
          <a:p>
            <a:r>
              <a:rPr lang="fa-IR" sz="2400" dirty="0">
                <a:cs typeface="B Nazanin" panose="00000400000000000000" pitchFamily="2" charset="-78"/>
              </a:rPr>
              <a:t>اطلاع ‌رسانی برنامه</a:t>
            </a:r>
          </a:p>
          <a:p>
            <a:r>
              <a:rPr lang="fa-IR" sz="2400" dirty="0">
                <a:cs typeface="B Nazanin" panose="00000400000000000000" pitchFamily="2" charset="-78"/>
              </a:rPr>
              <a:t> ابلاغ </a:t>
            </a:r>
            <a:r>
              <a:rPr lang="fa-IR" sz="2400" dirty="0" err="1">
                <a:cs typeface="B Nazanin" panose="00000400000000000000" pitchFamily="2" charset="-78"/>
              </a:rPr>
              <a:t>دستورالعمل‌ها</a:t>
            </a:r>
            <a:endParaRPr lang="fa-IR" sz="2400" dirty="0">
              <a:cs typeface="B Nazanin" panose="00000400000000000000" pitchFamily="2" charset="-78"/>
            </a:endParaRPr>
          </a:p>
          <a:p>
            <a:r>
              <a:rPr lang="fa-IR" sz="2400" dirty="0">
                <a:cs typeface="B Nazanin" panose="00000400000000000000" pitchFamily="2" charset="-78"/>
              </a:rPr>
              <a:t> آموزش کادر بهداشت و درمان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err="1">
                <a:cs typeface="B Titr" panose="00000700000000000000" pitchFamily="2" charset="-78"/>
              </a:rPr>
              <a:t>کارگروه</a:t>
            </a:r>
            <a:r>
              <a:rPr lang="fa-IR" sz="3200" dirty="0">
                <a:cs typeface="B Titr" panose="00000700000000000000" pitchFamily="2" charset="-78"/>
              </a:rPr>
              <a:t> اجرایی برنامه در دانشگاه علوم پزشکی 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99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مسئول برنامه در مرکز بهداشتی یا درمانی 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727684" y="1417638"/>
            <a:ext cx="6048672" cy="947827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مسئول برنامه در مراکز خدمات جامع سلامت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63888" y="2447861"/>
            <a:ext cx="2376264" cy="7769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کارشناس سلامت روان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1727684" y="3573016"/>
            <a:ext cx="6048672" cy="12158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مسئول برنامه </a:t>
            </a:r>
            <a:r>
              <a:rPr lang="fa-IR" sz="24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دربیمارستان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ها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83868" y="4941168"/>
            <a:ext cx="2736304" cy="12078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1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) روانشناس</a:t>
            </a:r>
          </a:p>
          <a:p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 ۲) مددکار اجتماعی</a:t>
            </a:r>
          </a:p>
          <a:p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 ۳) </a:t>
            </a:r>
            <a:r>
              <a:rPr lang="fa-IR" b="1" dirty="0" err="1">
                <a:solidFill>
                  <a:schemeClr val="tx1"/>
                </a:solidFill>
                <a:cs typeface="B Nazanin" panose="00000400000000000000" pitchFamily="2" charset="-78"/>
              </a:rPr>
              <a:t>روان‌پرستار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3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a-IR" b="1" dirty="0">
              <a:cs typeface="B Titr" panose="00000700000000000000" pitchFamily="2" charset="-78"/>
            </a:endParaRPr>
          </a:p>
          <a:p>
            <a:pPr marL="109728" indent="0">
              <a:buNone/>
            </a:pPr>
            <a:r>
              <a:rPr lang="fa-IR" b="1" dirty="0">
                <a:cs typeface="B Titr" panose="00000700000000000000" pitchFamily="2" charset="-78"/>
              </a:rPr>
              <a:t>ارزیابی اولیه روانشناختی:</a:t>
            </a:r>
            <a:endParaRPr lang="en-US" dirty="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خود ارزیابی از طریق تکمیل پرسشنامه خودارزیابی روانشناختی در سامانه وزارت بهداشت</a:t>
            </a:r>
          </a:p>
          <a:p>
            <a:pPr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مراجعه حضوری به مسئول برنامه در مرکز بهداشتی درمانی</a:t>
            </a:r>
            <a:endParaRPr lang="en-US" dirty="0">
              <a:cs typeface="B Nazanin" panose="00000400000000000000" pitchFamily="2" charset="-78"/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600" dirty="0">
                <a:cs typeface="B Titr" panose="00000700000000000000" pitchFamily="2" charset="-78"/>
              </a:rPr>
            </a:br>
            <a:r>
              <a:rPr lang="ar-SA" sz="3600" dirty="0">
                <a:cs typeface="B Titr" panose="00000700000000000000" pitchFamily="2" charset="-78"/>
              </a:rPr>
              <a:t>دستورالعمل فرایند ارائه خدمات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35819" cy="57332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100" dirty="0">
                <a:cs typeface="B Titr" panose="00000700000000000000" pitchFamily="2" charset="-78"/>
              </a:rPr>
            </a:br>
            <a:r>
              <a:rPr lang="fa-IR" sz="3100" dirty="0" err="1">
                <a:cs typeface="B Titr" panose="00000700000000000000" pitchFamily="2" charset="-78"/>
              </a:rPr>
              <a:t>فلوچارت</a:t>
            </a:r>
            <a:r>
              <a:rPr lang="fa-IR" sz="3100" dirty="0">
                <a:cs typeface="B Titr" panose="00000700000000000000" pitchFamily="2" charset="-78"/>
              </a:rPr>
              <a:t> فرایند ارائه خدمات سلامت روان به کارکنان بهداشت و درمان در شرایط کووید-19</a:t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027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fa-IR" b="1" dirty="0">
                <a:cs typeface="B Titr" panose="00000700000000000000" pitchFamily="2" charset="-78"/>
              </a:rPr>
              <a:t>فرآیند ارائه خدمت توسط روانشناس بیمارستان/کارشناس سلامت روان مرکز خدمات جامع سلامت: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fa-IR" sz="2000" b="1" dirty="0">
                <a:cs typeface="B Nazanin" panose="00000400000000000000" pitchFamily="2" charset="-78"/>
              </a:rPr>
              <a:t>ارزیابی سلامت روان توسط روانشناس/کارشناس سلامت روان از طریق </a:t>
            </a:r>
            <a:r>
              <a:rPr lang="fa-IR" sz="2000" b="1" u="sng" dirty="0">
                <a:solidFill>
                  <a:srgbClr val="FF0000"/>
                </a:solidFill>
                <a:cs typeface="B Nazanin" panose="00000400000000000000" pitchFamily="2" charset="-78"/>
              </a:rPr>
              <a:t>مصاحبه بالینی </a:t>
            </a:r>
            <a:r>
              <a:rPr lang="fa-IR" sz="2000" b="1" dirty="0">
                <a:cs typeface="B Nazanin" panose="00000400000000000000" pitchFamily="2" charset="-78"/>
              </a:rPr>
              <a:t>است.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نتیجه ارزیابی سلامت روان فرد منفی باشد: آموزش خودمراقبتی و ارزیابی دوره ای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در صورت مثبت بودن نتیجه ارزیابی: </a:t>
            </a:r>
          </a:p>
          <a:p>
            <a:pPr lv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اگر مشکل مراجعه‌ کننده اورژانس باشد و پزشک در دسترس باشد : ارزیابی توسط پزشک و ارزیابی اورژامسی بودن یا نبودن و شروع درمان دارویی و غیردارویی بر اساس آن</a:t>
            </a:r>
          </a:p>
          <a:p>
            <a:pPr lv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اگر مشکل مراجعه‌ کننده اورژانس باشد و پزشک در دسترس نباشد : ارجاع به بیمارستان</a:t>
            </a:r>
          </a:p>
          <a:p>
            <a:pPr lv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اگر مشکل مراجعه‌کننده اورژانس نباشد: شروع درمان دارویی و غیردارویی بر اساس آن</a:t>
            </a:r>
          </a:p>
          <a:p>
            <a:pPr lvl="1">
              <a:lnSpc>
                <a:spcPct val="150000"/>
              </a:lnSpc>
            </a:pP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a-IR" sz="3200" dirty="0">
                <a:cs typeface="B Titr" panose="00000700000000000000" pitchFamily="2" charset="-78"/>
              </a:rPr>
            </a:br>
            <a:r>
              <a:rPr lang="ar-SA" sz="3200" dirty="0">
                <a:cs typeface="B Titr" panose="00000700000000000000" pitchFamily="2" charset="-78"/>
              </a:rPr>
              <a:t>دستورالعمل فرایند ارائه خدمات</a:t>
            </a:r>
            <a:br>
              <a:rPr lang="en-US" sz="3200" dirty="0"/>
            </a:b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564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 templat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port template (2)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report template</Template>
  <TotalTime>1783</TotalTime>
  <Words>1828</Words>
  <Application>Microsoft Office PowerPoint</Application>
  <PresentationFormat>On-screen Show (4:3)</PresentationFormat>
  <Paragraphs>130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 Nazanin</vt:lpstr>
      <vt:lpstr>Calibri</vt:lpstr>
      <vt:lpstr>IRANSansFaNum</vt:lpstr>
      <vt:lpstr>Lucida Sans Unicode</vt:lpstr>
      <vt:lpstr>Times New Roman</vt:lpstr>
      <vt:lpstr>Verdana</vt:lpstr>
      <vt:lpstr>Wingdings 2</vt:lpstr>
      <vt:lpstr>Wingdings 3</vt:lpstr>
      <vt:lpstr>report template</vt:lpstr>
      <vt:lpstr>report template (2)</vt:lpstr>
      <vt:lpstr>PowerPoint Presentation</vt:lpstr>
      <vt:lpstr>جلسه ایجاد ظرفیت و هماهنگی جهت اجرای برنامه ارتقاء سلامت روانی و اجتماعی کادر بهداشت و درمان در شرایط کووید -19  </vt:lpstr>
      <vt:lpstr>اهداف برنامه </vt:lpstr>
      <vt:lpstr> ساختار اجرایی </vt:lpstr>
      <vt:lpstr>کارگروه اجرایی برنامه در دانشگاه علوم پزشکی </vt:lpstr>
      <vt:lpstr>مسئول برنامه در مرکز بهداشتی یا درمانی </vt:lpstr>
      <vt:lpstr> دستورالعمل فرایند ارائه خدمات </vt:lpstr>
      <vt:lpstr> فلوچارت فرایند ارائه خدمات سلامت روان به کارکنان بهداشت و درمان در شرایط کووید-19 </vt:lpstr>
      <vt:lpstr> دستورالعمل فرایند ارائه خدمات </vt:lpstr>
      <vt:lpstr> دستورالعمل فرایند ارائه خدمات </vt:lpstr>
      <vt:lpstr>پیگیری و ارزیابی دوره‌ای</vt:lpstr>
      <vt:lpstr>پیگیری و ارزیابی دوره‌ای</vt:lpstr>
      <vt:lpstr>پایش و ارزشیابی برنامه </vt:lpstr>
      <vt:lpstr>شاخص های پایش و ارزشیابی برنامه </vt:lpstr>
      <vt:lpstr> فرایند و راهنمای اجرای برنامه در مراکز خدمات جامع سلامت/ بیمارستان ها </vt:lpstr>
      <vt:lpstr> خودارزیابی از طریق سامانه </vt:lpstr>
      <vt:lpstr> معرفی بخش ‌های سامانه سلامت روان وزارت بهداشت </vt:lpstr>
      <vt:lpstr>PowerPoint Presentation</vt:lpstr>
      <vt:lpstr>PowerPoint Presentation</vt:lpstr>
      <vt:lpstr>PowerPoint Presentation</vt:lpstr>
      <vt:lpstr>مشاهده نتایج: کادر سبز </vt:lpstr>
      <vt:lpstr>مشاهده نتایج:کادر زرد </vt:lpstr>
      <vt:lpstr>مشاهده نتایج: کادر نارنجی </vt:lpstr>
      <vt:lpstr>مشاهده نتایج: کادر قرمز </vt:lpstr>
      <vt:lpstr>در صورت وجود افکار خودکشی</vt:lpstr>
      <vt:lpstr>محتوای آموزشی خودمراقبتی برای حفظ و ارتقاء سلامت روان در سامانه خود ارزیابی </vt:lpstr>
      <vt:lpstr>PowerPoint Presentation</vt:lpstr>
      <vt:lpstr>فهرست مراکز ارائه دهنده خدمات سلامت روان </vt:lpstr>
      <vt:lpstr>PowerPoint Presentation</vt:lpstr>
    </vt:vector>
  </TitlesOfParts>
  <Company>m-m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دفتر سلامت رواني، اجتماعي و اعتياد</dc:title>
  <dc:creator>dr-nasehi</dc:creator>
  <cp:lastModifiedBy>God-01.01</cp:lastModifiedBy>
  <cp:revision>226</cp:revision>
  <dcterms:created xsi:type="dcterms:W3CDTF">2011-12-11T10:51:42Z</dcterms:created>
  <dcterms:modified xsi:type="dcterms:W3CDTF">2022-09-09T15:30:58Z</dcterms:modified>
</cp:coreProperties>
</file>